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Lexend" panose="020B0604020202020204" charset="0"/>
      <p:regular r:id="rId19"/>
      <p:bold r:id="rId20"/>
    </p:embeddedFont>
    <p:embeddedFont>
      <p:font typeface="Lexend Black" panose="020B0604020202020204" charset="0"/>
      <p:bold r:id="rId21"/>
    </p:embeddedFont>
    <p:embeddedFont>
      <p:font typeface="Lexend ExtraBold" panose="020B0604020202020204" charset="0"/>
      <p:bold r:id="rId22"/>
    </p:embeddedFont>
    <p:embeddedFont>
      <p:font typeface="Lexend Light" panose="020B0604020202020204" charset="0"/>
      <p:regular r:id="rId23"/>
      <p:bold r:id="rId24"/>
    </p:embeddedFont>
    <p:embeddedFont>
      <p:font typeface="Lexend Medium" panose="020B0604020202020204" charset="0"/>
      <p:regular r:id="rId25"/>
      <p:bold r:id="rId26"/>
    </p:embeddedFont>
    <p:embeddedFont>
      <p:font typeface="Lexend SemiBold" panose="020B0604020202020204" charset="0"/>
      <p:regular r:id="rId27"/>
      <p:bold r:id="rId28"/>
    </p:embeddedFont>
    <p:embeddedFont>
      <p:font typeface="Luckiest Guy" panose="020B0604020202020204" charset="0"/>
      <p:regular r:id="rId29"/>
    </p:embeddedFont>
    <p:embeddedFont>
      <p:font typeface="Old Standard TT" panose="020B0604020202020204" charset="0"/>
      <p:regular r:id="rId30"/>
      <p:bold r:id="rId31"/>
      <p: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2cb229ba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2cb229ba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738c36f9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738c36f9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2cb229ba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2cb229ba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2cb229ba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2cb229ba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2cb229b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2cb229ba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0e271c3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0e271c3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75a6d82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75a6d82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2cb229ba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2cb229ba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0e271c38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0e271c38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2cb229ba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2cb229ba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2cb229ba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2cb229ba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oyhomedesign.com/vegetable-home-garden-plans-beginner-garden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s4n9r-JG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@SciShowKids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pp.goo.gl/PUsFdafwSHhrHrYe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photos.google.com/share/AF1QipO-Qhq73flfiVUMV-gETyEniCjU5KjLaxjiohUN1TDrbyBJ2h7i2nFh-wpbDThgEw/photo/AF1QipPP4kjfFamGP8Q0pHZSCZuMtxByH5S2AUGT25ck?key=MkRiUXZMZE1qUDl1WGFpRGg1SU5HcFJ5TDdHM3p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080875" y="0"/>
            <a:ext cx="6874500" cy="18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Compost</a:t>
            </a:r>
            <a:endParaRPr sz="11500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37700" y="60950"/>
            <a:ext cx="82686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00">
                <a:latin typeface="Luckiest Guy"/>
                <a:ea typeface="Luckiest Guy"/>
                <a:cs typeface="Luckiest Guy"/>
                <a:sym typeface="Luckiest Guy"/>
              </a:rPr>
              <a:t>Why is </a:t>
            </a:r>
            <a:r>
              <a:rPr lang="en" sz="4200" u="sng">
                <a:latin typeface="Luckiest Guy"/>
                <a:ea typeface="Luckiest Guy"/>
                <a:cs typeface="Luckiest Guy"/>
                <a:sym typeface="Luckiest Guy"/>
              </a:rPr>
              <a:t>Soil Health</a:t>
            </a:r>
            <a:r>
              <a:rPr lang="en" sz="4200">
                <a:latin typeface="Luckiest Guy"/>
                <a:ea typeface="Luckiest Guy"/>
                <a:cs typeface="Luckiest Guy"/>
                <a:sym typeface="Luckiest Guy"/>
              </a:rPr>
              <a:t> Important?</a:t>
            </a:r>
            <a:endParaRPr sz="4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043600"/>
            <a:ext cx="3564600" cy="3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Lexend"/>
                <a:ea typeface="Lexend"/>
                <a:cs typeface="Lexend"/>
                <a:sym typeface="Lexend"/>
              </a:rPr>
              <a:t>Instead of trashing food scraps, compost them to create </a:t>
            </a:r>
            <a:r>
              <a:rPr lang="en" sz="21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NEW soil</a:t>
            </a:r>
            <a:r>
              <a:rPr lang="en" sz="2100" dirty="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for your home</a:t>
            </a:r>
            <a:r>
              <a:rPr lang="en" sz="2100" dirty="0">
                <a:latin typeface="Lexend Light"/>
                <a:ea typeface="Lexend Light"/>
                <a:cs typeface="Lexend Light"/>
                <a:sym typeface="Lexend Light"/>
              </a:rPr>
              <a:t> gardens!</a:t>
            </a:r>
            <a:endParaRPr sz="2100"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You have the power to transform trash to treasured material: </a:t>
            </a:r>
            <a:endParaRPr sz="2100"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Healthy soil </a:t>
            </a:r>
            <a:r>
              <a:rPr lang="en" sz="2100" dirty="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 growing plants and crops.</a:t>
            </a:r>
            <a:endParaRPr sz="2100"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25A63-40BD-15B7-E355-BD383E035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0478" y="1203157"/>
            <a:ext cx="4450457" cy="311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00" y="0"/>
            <a:ext cx="7305797" cy="501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39050" y="178755"/>
            <a:ext cx="8265900" cy="952270"/>
          </a:xfrm>
          <a:prstGeom prst="rect">
            <a:avLst/>
          </a:prstGeom>
          <a:effectLst>
            <a:outerShdw blurRad="15716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i="1" dirty="0">
                <a:solidFill>
                  <a:schemeClr val="lt1"/>
                </a:solidFill>
                <a:latin typeface="Lexend Black"/>
                <a:ea typeface="Lexend Black"/>
                <a:cs typeface="Lexend Black"/>
                <a:sym typeface="Lexend Black"/>
              </a:rPr>
              <a:t>Thank you to the folks who helped create this presentation!</a:t>
            </a:r>
            <a:endParaRPr sz="2800" i="1" dirty="0">
              <a:solidFill>
                <a:schemeClr val="lt1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307100" y="2846328"/>
            <a:ext cx="8781600" cy="1863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Christina Mehrkens,</a:t>
            </a:r>
            <a:r>
              <a:rPr lang="en" sz="24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UWL Environmental Studies alumni</a:t>
            </a:r>
            <a:endParaRPr sz="24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Trey Wellik,</a:t>
            </a:r>
            <a:r>
              <a:rPr lang="en" sz="24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videographer &amp; editor</a:t>
            </a:r>
            <a:endParaRPr sz="24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Dr. Jan Wellik,</a:t>
            </a:r>
            <a:r>
              <a:rPr lang="en" sz="24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UW-La Crosse Environmental Studies</a:t>
            </a:r>
            <a:endParaRPr sz="24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83" y="1301199"/>
            <a:ext cx="1098633" cy="117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1752750" y="203525"/>
            <a:ext cx="5638500" cy="12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>
                <a:latin typeface="Luckiest Guy"/>
                <a:ea typeface="Luckiest Guy"/>
                <a:cs typeface="Luckiest Guy"/>
                <a:sym typeface="Luckiest Guy"/>
              </a:rPr>
              <a:t>…is magic!</a:t>
            </a:r>
            <a:endParaRPr sz="678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8062"/>
          <a:stretch/>
        </p:blipFill>
        <p:spPr>
          <a:xfrm>
            <a:off x="4018350" y="1630425"/>
            <a:ext cx="5862024" cy="35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8204" y="660688"/>
            <a:ext cx="397415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4"/>
          <p:cNvGrpSpPr/>
          <p:nvPr/>
        </p:nvGrpSpPr>
        <p:grpSpPr>
          <a:xfrm>
            <a:off x="3635725" y="2148429"/>
            <a:ext cx="1559700" cy="2168046"/>
            <a:chOff x="3624675" y="1849754"/>
            <a:chExt cx="1559700" cy="2168046"/>
          </a:xfrm>
        </p:grpSpPr>
        <p:sp>
          <p:nvSpPr>
            <p:cNvPr id="68" name="Google Shape;68;p14"/>
            <p:cNvSpPr/>
            <p:nvPr/>
          </p:nvSpPr>
          <p:spPr>
            <a:xfrm>
              <a:off x="3624675" y="2960000"/>
              <a:ext cx="1559700" cy="1057800"/>
            </a:xfrm>
            <a:prstGeom prst="diagStrip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 rot="10800000" flipH="1">
              <a:off x="3624675" y="1849754"/>
              <a:ext cx="1559700" cy="1057800"/>
            </a:xfrm>
            <a:prstGeom prst="diagStrip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1886950" y="3117150"/>
            <a:ext cx="3670200" cy="72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868150" y="4031550"/>
            <a:ext cx="3670200" cy="72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634800" y="2104500"/>
            <a:ext cx="4941900" cy="72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86200" y="1067550"/>
            <a:ext cx="3670200" cy="72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794900" y="-10775"/>
            <a:ext cx="55542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4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Let’s Talk About:</a:t>
            </a:r>
            <a:endParaRPr sz="3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l="26925" r="23258" b="34623"/>
          <a:stretch/>
        </p:blipFill>
        <p:spPr>
          <a:xfrm>
            <a:off x="278725" y="622350"/>
            <a:ext cx="2013300" cy="19494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l="15580" r="15573"/>
          <a:stretch/>
        </p:blipFill>
        <p:spPr>
          <a:xfrm>
            <a:off x="6844875" y="1119816"/>
            <a:ext cx="2013300" cy="1949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l="8104" t="1202" r="20236" b="6281"/>
          <a:stretch/>
        </p:blipFill>
        <p:spPr>
          <a:xfrm>
            <a:off x="278725" y="2739291"/>
            <a:ext cx="2013300" cy="1949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6">
            <a:alphaModFix/>
          </a:blip>
          <a:srcRect l="28829" r="13081"/>
          <a:stretch/>
        </p:blipFill>
        <p:spPr>
          <a:xfrm>
            <a:off x="6844875" y="3219066"/>
            <a:ext cx="2013300" cy="19497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2160175" y="991350"/>
            <a:ext cx="31737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Composting</a:t>
            </a:r>
            <a:endParaRPr sz="38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420350" y="2066388"/>
            <a:ext cx="46623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00" b="1">
                <a:latin typeface="Comic Sans MS"/>
                <a:ea typeface="Comic Sans MS"/>
                <a:cs typeface="Comic Sans MS"/>
                <a:sym typeface="Comic Sans MS"/>
              </a:rPr>
              <a:t>Vermicomposting</a:t>
            </a:r>
            <a:endParaRPr sz="3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586200" y="3065250"/>
            <a:ext cx="46623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Waste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3088100" y="3963875"/>
            <a:ext cx="46623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Soil Health</a:t>
            </a:r>
            <a:endParaRPr sz="38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6065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latin typeface="Lexend ExtraBold"/>
                <a:ea typeface="Lexend ExtraBold"/>
                <a:cs typeface="Lexend ExtraBold"/>
                <a:sym typeface="Lexend ExtraBold"/>
              </a:rPr>
              <a:t>compost </a:t>
            </a:r>
            <a:r>
              <a:rPr lang="en" sz="2800" i="1">
                <a:latin typeface="Lexend ExtraBold"/>
                <a:ea typeface="Lexend ExtraBold"/>
                <a:cs typeface="Lexend ExtraBold"/>
                <a:sym typeface="Lexend ExtraBold"/>
              </a:rPr>
              <a:t>(v.) </a:t>
            </a:r>
            <a:endParaRPr sz="2800" i="1"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latin typeface="Lexend Medium"/>
                <a:ea typeface="Lexend Medium"/>
                <a:cs typeface="Lexend Medium"/>
                <a:sym typeface="Lexend Medium"/>
              </a:rPr>
              <a:t>To recycle natural waste, like </a:t>
            </a:r>
            <a:r>
              <a:rPr lang="en" sz="2800">
                <a:highlight>
                  <a:srgbClr val="FFFF00"/>
                </a:highlight>
                <a:latin typeface="Lexend Medium"/>
                <a:ea typeface="Lexend Medium"/>
                <a:cs typeface="Lexend Medium"/>
                <a:sym typeface="Lexend Medium"/>
              </a:rPr>
              <a:t>food scraps</a:t>
            </a:r>
            <a:r>
              <a:rPr lang="en" sz="2800">
                <a:latin typeface="Lexend Medium"/>
                <a:ea typeface="Lexend Medium"/>
                <a:cs typeface="Lexend Medium"/>
                <a:sym typeface="Lexend Medium"/>
              </a:rPr>
              <a:t> and </a:t>
            </a:r>
            <a:r>
              <a:rPr lang="en" sz="2800">
                <a:highlight>
                  <a:srgbClr val="FFFF00"/>
                </a:highlight>
                <a:latin typeface="Lexend Medium"/>
                <a:ea typeface="Lexend Medium"/>
                <a:cs typeface="Lexend Medium"/>
                <a:sym typeface="Lexend Medium"/>
              </a:rPr>
              <a:t>leaves</a:t>
            </a:r>
            <a:r>
              <a:rPr lang="en" sz="2800">
                <a:latin typeface="Lexend Medium"/>
                <a:ea typeface="Lexend Medium"/>
                <a:cs typeface="Lexend Medium"/>
                <a:sym typeface="Lexend Medium"/>
              </a:rPr>
              <a:t>, to make fertilizer that helps plants grow.</a:t>
            </a:r>
            <a:endParaRPr sz="2800">
              <a:latin typeface="Lexend Medium"/>
              <a:ea typeface="Lexend Medium"/>
              <a:cs typeface="Lexend Medium"/>
              <a:sym typeface="Lexe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6" descr="Text&#10;&#10;Description automatically generated with medium confid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658" y="0"/>
            <a:ext cx="38535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59300" y="381825"/>
            <a:ext cx="54435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lang="en" sz="3900">
                <a:latin typeface="Luckiest Guy"/>
                <a:ea typeface="Luckiest Guy"/>
                <a:cs typeface="Luckiest Guy"/>
                <a:sym typeface="Luckiest Guy"/>
              </a:rPr>
              <a:t>What is composting? </a:t>
            </a:r>
            <a:endParaRPr sz="39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591125" y="445025"/>
            <a:ext cx="63873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Decomposers help make Compost!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1792575" y="1171600"/>
            <a:ext cx="5702400" cy="22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https://www.youtube.com/watch?v=Q5s4n9r-JGU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800" y="1269600"/>
            <a:ext cx="1330125" cy="10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2456925" y="1099350"/>
            <a:ext cx="5521500" cy="1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Make the Most of Compost! </a:t>
            </a:r>
            <a:endParaRPr sz="1950" b="1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 min. video by SciShow Kids</a:t>
            </a:r>
            <a:endParaRPr sz="145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3429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SciShow Kids</a:t>
            </a:r>
            <a:endParaRPr sz="155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hlinkClick r:id="rId5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8950" y="2830025"/>
            <a:ext cx="5629949" cy="22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73500" y="287250"/>
            <a:ext cx="83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>
                <a:latin typeface="Luckiest Guy"/>
                <a:ea typeface="Luckiest Guy"/>
                <a:cs typeface="Luckiest Guy"/>
                <a:sym typeface="Luckiest Guy"/>
              </a:rPr>
              <a:t>Backyard Composting: </a:t>
            </a:r>
            <a:r>
              <a:rPr lang="en" sz="3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Home Video</a:t>
            </a:r>
            <a:endParaRPr sz="3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877125" y="1124525"/>
            <a:ext cx="571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u="sng">
                <a:solidFill>
                  <a:schemeClr val="hlink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https://photos.app.goo.gl/PUsFdafwSHhrHrYe6</a:t>
            </a:r>
            <a:endParaRPr sz="1900" u="sng">
              <a:solidFill>
                <a:schemeClr val="hlink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300" y="1697225"/>
            <a:ext cx="6795699" cy="32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725" y="2129012"/>
            <a:ext cx="2437900" cy="2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19" descr="May be an image of tex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99700" y="127325"/>
            <a:ext cx="73446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Luckiest Guy"/>
                <a:ea typeface="Luckiest Guy"/>
                <a:cs typeface="Luckiest Guy"/>
                <a:sym typeface="Luckiest Guy"/>
              </a:rPr>
              <a:t>What is Vermicomposting? </a:t>
            </a:r>
            <a:endParaRPr sz="41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256250" y="1180425"/>
            <a:ext cx="401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85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Vermicomposting is composting with </a:t>
            </a:r>
            <a:r>
              <a:rPr lang="en" sz="2340">
                <a:solidFill>
                  <a:schemeClr val="accent6"/>
                </a:solidFill>
                <a:latin typeface="Luckiest Guy"/>
                <a:ea typeface="Luckiest Guy"/>
                <a:cs typeface="Luckiest Guy"/>
                <a:sym typeface="Luckiest Guy"/>
              </a:rPr>
              <a:t>worms</a:t>
            </a:r>
            <a:r>
              <a:rPr lang="en" sz="2085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. </a:t>
            </a:r>
            <a:endParaRPr sz="2085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8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" sz="1885"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88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ed </a:t>
            </a:r>
            <a:r>
              <a:rPr lang="en" sz="1885"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lang="en" sz="1885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iggler worms eat food waste such as vegetable and fruit scraps, coffee grounds, and egg shells.</a:t>
            </a:r>
            <a:endParaRPr sz="1885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2085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Worms turn the food into soil through their </a:t>
            </a:r>
            <a:r>
              <a:rPr lang="en" sz="2843">
                <a:solidFill>
                  <a:srgbClr val="6B3E21"/>
                </a:solidFill>
                <a:latin typeface="Luckiest Guy"/>
                <a:ea typeface="Luckiest Guy"/>
                <a:cs typeface="Luckiest Guy"/>
                <a:sym typeface="Luckiest Guy"/>
              </a:rPr>
              <a:t>poo</a:t>
            </a:r>
            <a:r>
              <a:rPr lang="en" sz="2085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!</a:t>
            </a:r>
            <a:endParaRPr sz="2085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125" y="1180425"/>
            <a:ext cx="5035875" cy="36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668700" y="280050"/>
            <a:ext cx="78066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Luckiest Guy"/>
                <a:ea typeface="Luckiest Guy"/>
                <a:cs typeface="Luckiest Guy"/>
                <a:sym typeface="Luckiest Guy"/>
              </a:rPr>
              <a:t>Vermicomposting: </a:t>
            </a:r>
            <a:r>
              <a:rPr lang="en" sz="3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Home Video</a:t>
            </a:r>
            <a:endParaRPr sz="3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650" y="1952775"/>
            <a:ext cx="4358700" cy="32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406450" y="1089375"/>
            <a:ext cx="8332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chemeClr val="hlink"/>
                </a:solidFill>
                <a:hlinkClick r:id="rId4"/>
              </a:rPr>
              <a:t>https://photos.google.com/share/AF1QipO-Qhq73flfiVUMV-gETyEniCjU5KjLaxjiohUN1TDrbyBJ2h7i2nFh-wpbDThgEw/photo/AF1QipPP4kjfFamGP8Q0pHZSCZuMtxByH5S2AUGT25ck?key=MkRiUXZMZE1qUDl1WGFpRGg1SU5HcFJ5TDdHM3pR</a:t>
            </a:r>
            <a:endParaRPr sz="13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</a:endParaRPr>
          </a:p>
        </p:txBody>
      </p:sp>
      <p:pic>
        <p:nvPicPr>
          <p:cNvPr id="133" name="Google Shape;133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275" y="2272812"/>
            <a:ext cx="2437900" cy="24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230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Times New Roman</vt:lpstr>
      <vt:lpstr>Lexend Light</vt:lpstr>
      <vt:lpstr>Comic Sans MS</vt:lpstr>
      <vt:lpstr>Roboto</vt:lpstr>
      <vt:lpstr>Old Standard TT</vt:lpstr>
      <vt:lpstr>Lexend Black</vt:lpstr>
      <vt:lpstr>Lexend</vt:lpstr>
      <vt:lpstr>Lexend Medium</vt:lpstr>
      <vt:lpstr>Luckiest Guy</vt:lpstr>
      <vt:lpstr>Lexend SemiBold</vt:lpstr>
      <vt:lpstr>Lexend ExtraBold</vt:lpstr>
      <vt:lpstr>Paperback</vt:lpstr>
      <vt:lpstr>Compost</vt:lpstr>
      <vt:lpstr>…is magic!</vt:lpstr>
      <vt:lpstr>PowerPoint Presentation</vt:lpstr>
      <vt:lpstr>What is composting? </vt:lpstr>
      <vt:lpstr>Decomposers help make Compost!</vt:lpstr>
      <vt:lpstr>Backyard Composting: Home Video</vt:lpstr>
      <vt:lpstr>PowerPoint Presentation</vt:lpstr>
      <vt:lpstr>What is Vermicomposting? </vt:lpstr>
      <vt:lpstr>Vermicomposting: Home Video</vt:lpstr>
      <vt:lpstr>Why is Soil Health Important?</vt:lpstr>
      <vt:lpstr>PowerPoint Presentation</vt:lpstr>
      <vt:lpstr>Thank you to the folks who helped create this presentation!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 Wellik</dc:creator>
  <cp:lastModifiedBy>Jan Wellik</cp:lastModifiedBy>
  <cp:revision>3</cp:revision>
  <dcterms:modified xsi:type="dcterms:W3CDTF">2025-08-21T16:32:11Z</dcterms:modified>
</cp:coreProperties>
</file>