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6" r:id="rId6"/>
    <p:sldId id="318" r:id="rId7"/>
    <p:sldId id="306" r:id="rId8"/>
    <p:sldId id="322" r:id="rId9"/>
    <p:sldId id="323" r:id="rId10"/>
    <p:sldId id="324" r:id="rId11"/>
    <p:sldId id="319" r:id="rId12"/>
    <p:sldId id="317" r:id="rId13"/>
    <p:sldId id="320" r:id="rId14"/>
    <p:sldId id="325" r:id="rId15"/>
    <p:sldId id="314" r:id="rId16"/>
    <p:sldId id="313" r:id="rId17"/>
    <p:sldId id="326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879" autoAdjust="0"/>
  </p:normalViewPr>
  <p:slideViewPr>
    <p:cSldViewPr snapToGrid="0">
      <p:cViewPr varScale="1">
        <p:scale>
          <a:sx n="74" d="100"/>
          <a:sy n="74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therearthliving.com/health-and-wellness/mind-and-body/nature-and-health-zmfz16mazolc/" TargetMode="External"/><Relationship Id="rId7" Type="http://schemas.openxmlformats.org/officeDocument/2006/relationships/hyperlink" Target="https://www.nwf.org/home/kids-and-family/connecting-kids-and-nature/health-benefits-and-tips#:~:text=Children%27s%20stress%20levels%20fall%20within,for%20community%2C%20and%20close%20relationships" TargetMode="External"/><Relationship Id="rId2" Type="http://schemas.openxmlformats.org/officeDocument/2006/relationships/hyperlink" Target="https://www.apa.org/monitor/2020/04/nurtured-natur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cience.org/doi/10.1126/sciadv.aax0903" TargetMode="External"/><Relationship Id="rId5" Type="http://schemas.openxmlformats.org/officeDocument/2006/relationships/hyperlink" Target="https://www.verywellmind.com/how-nature-therapy-helps-your-mental-health-5210448" TargetMode="External"/><Relationship Id="rId4" Type="http://schemas.openxmlformats.org/officeDocument/2006/relationships/hyperlink" Target="https://www.takingcharge.csh.umn.edu/how-does-nature-impact-our-wellbei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ohnmuirlaws.com/the-nature-journal-connection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ecoexpression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ohnmuirlaws.com/njc-episode-4-zoom-in-zoom-out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127426"/>
            <a:ext cx="6693408" cy="757817"/>
          </a:xfrm>
        </p:spPr>
        <p:txBody>
          <a:bodyPr/>
          <a:lstStyle/>
          <a:p>
            <a:r>
              <a:rPr lang="en-US" sz="4000" dirty="0"/>
              <a:t>Nature Journaling is a…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038" y="1420213"/>
            <a:ext cx="2999232" cy="438912"/>
          </a:xfrm>
        </p:spPr>
        <p:txBody>
          <a:bodyPr/>
          <a:lstStyle/>
          <a:p>
            <a:r>
              <a:rPr lang="en-US" dirty="0"/>
              <a:t>Dr. Jan Wellik, EdD​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75587-04D4-0F8B-EF2A-189957ADFD63}"/>
              </a:ext>
            </a:extLst>
          </p:cNvPr>
          <p:cNvSpPr txBox="1"/>
          <p:nvPr/>
        </p:nvSpPr>
        <p:spPr>
          <a:xfrm>
            <a:off x="3693111" y="2967335"/>
            <a:ext cx="460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Journey of discovery with nature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Tool for self-reflection and creative expression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Scientific observation for learning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Nature Journaling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319" y="2583403"/>
            <a:ext cx="10111667" cy="36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Treasure: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around you, either inside or outside. Find a nature treasure: tree bark, seashell, rock, pinecone, flower, plant, feather,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 your item using sight, touch or sound. Notice patterns, color, shape, and size.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pencil, sketch the image. Add colored pencils for shading and texture.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is connection and awareness. Share with group.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3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Out Watercolor Painting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063EC7-CF29-6A65-8245-881BE558B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10114418" cy="332086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9399AD-1FA2-AEE4-5745-727B7A206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9821" y="2343090"/>
            <a:ext cx="8824404" cy="347178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/>
              <a:t>Go outside if possible, or find a window with a view of nature, or use a photo you have taken of a wild place that inspires you.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/>
              <a:t>Zoom out on the whole landscape. Start by sketching with pencil an outline of the big picture: hills, flat land, waterways, etc.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/>
              <a:t>Using watercolors paint your landscape from a distance, so it will not have the fine detail of the Zoom In.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/>
              <a:t>Even if we are all looking at the same landscape, our paintings are usually different, based on our own perspective.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/>
              <a:t>Share with group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6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96187-9045-E4EB-FB9E-48D92C90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98932"/>
            <a:ext cx="4401154" cy="448056"/>
          </a:xfrm>
        </p:spPr>
        <p:txBody>
          <a:bodyPr/>
          <a:lstStyle/>
          <a:p>
            <a:r>
              <a:rPr lang="en-US" b="1" dirty="0"/>
              <a:t>Forest Bathing for Mindfulness &amp; Health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28D56-EAC4-5C97-0EA0-56431B76A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9027" y="1571348"/>
            <a:ext cx="6657049" cy="4242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“Forest bathing is not the same thing as hiking. The destination in forest bathing is ‘here,’ not ‘there.’ The pace is slow.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focus is on connection and relationship” (Clifford 2).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Source: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 Guide to Forest Bathing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M. Amos Clifford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Sensory Experience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(Clifford p54-55)  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tree and engage your senses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touching the bark or a limb.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or write “Outside I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….; Inside I feel…”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Outside I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 rough tree bark. Inside I feel safe in the woods.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explore other senses: sound, smell, touch, etc. or with different objects: rock, grass, dirt, sun, rabbit, bird, etc.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084572-48BC-1103-5B7F-B8E24B642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99BD44-62F0-A414-2397-9DA044243D9B}"/>
              </a:ext>
            </a:extLst>
          </p:cNvPr>
          <p:cNvSpPr txBox="1">
            <a:spLocks/>
          </p:cNvSpPr>
          <p:nvPr/>
        </p:nvSpPr>
        <p:spPr>
          <a:xfrm>
            <a:off x="-59436" y="457200"/>
            <a:ext cx="4974336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Forest Bathing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Nurtures Healing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063EC7-CF29-6A65-8245-881BE558B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10114418" cy="3320861"/>
          </a:xfrm>
        </p:spPr>
        <p:txBody>
          <a:bodyPr>
            <a:normAutofit/>
          </a:bodyPr>
          <a:lstStyle/>
          <a:p>
            <a:r>
              <a:rPr lang="en-US" dirty="0"/>
              <a:t>Nurtured by Nature – APA article, 2020: </a:t>
            </a:r>
            <a:r>
              <a:rPr lang="en-US" dirty="0">
                <a:hlinkClick r:id="rId2"/>
              </a:rPr>
              <a:t>https://www.apa.org/monitor/2020/04/nurtured-nature</a:t>
            </a:r>
            <a:endParaRPr lang="en-US" dirty="0"/>
          </a:p>
          <a:p>
            <a:r>
              <a:rPr lang="en-US" dirty="0"/>
              <a:t>Effects of Nature on Mental &amp; Physical Health, Mother Earth Living, 2020: </a:t>
            </a:r>
            <a:r>
              <a:rPr lang="en-US" dirty="0">
                <a:hlinkClick r:id="rId3"/>
              </a:rPr>
              <a:t>https://www.motherearthliving.com/health-and-wellness/mind-and-body/nature-and-health-zmfz16mazolc/</a:t>
            </a:r>
            <a:endParaRPr lang="en-US" dirty="0"/>
          </a:p>
          <a:p>
            <a:r>
              <a:rPr lang="en-US" dirty="0"/>
              <a:t>Nature Impacts Our Wellbeing – UMN article: </a:t>
            </a:r>
            <a:r>
              <a:rPr lang="en-US" dirty="0">
                <a:hlinkClick r:id="rId4"/>
              </a:rPr>
              <a:t>https://www.takingcharge.csh.umn.edu/how-does-nature-impact-our-wellbeing</a:t>
            </a:r>
            <a:endParaRPr lang="en-US" dirty="0"/>
          </a:p>
          <a:p>
            <a:r>
              <a:rPr lang="en-US" dirty="0"/>
              <a:t>Nature Therapy – Very Well Mind, 2022: </a:t>
            </a:r>
            <a:r>
              <a:rPr lang="en-US" dirty="0">
                <a:hlinkClick r:id="rId5"/>
              </a:rPr>
              <a:t>https://www.verywellmind.com/how-nature-therapy-helps-your-mental-health-5210448</a:t>
            </a:r>
            <a:endParaRPr lang="en-US" dirty="0"/>
          </a:p>
          <a:p>
            <a:r>
              <a:rPr lang="en-US" dirty="0"/>
              <a:t>Nature &amp; Mental Health – Science, 2019: </a:t>
            </a:r>
            <a:r>
              <a:rPr lang="en-US" dirty="0">
                <a:hlinkClick r:id="rId6"/>
              </a:rPr>
              <a:t>https://www.science.org/doi/10.1126/sciadv.aax0903</a:t>
            </a:r>
            <a:endParaRPr lang="en-US" dirty="0"/>
          </a:p>
          <a:p>
            <a:r>
              <a:rPr lang="en-US" dirty="0"/>
              <a:t>Outdoor Health Benefits with Kids – NWF: </a:t>
            </a:r>
            <a:r>
              <a:rPr lang="en-US" dirty="0">
                <a:hlinkClick r:id="rId7"/>
              </a:rPr>
              <a:t>https://www.nwf.org/home/kids-and-family/connecting-kids-and-nature/health-benefits-and-tips#:~:text=Children%27s%20stress%20levels%20fall%20within,for%20community%2C%20and%20close%20relationships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9399AD-1FA2-AEE4-5745-727B7A206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510" y="2161563"/>
            <a:ext cx="7102136" cy="427797"/>
          </a:xfrm>
        </p:spPr>
        <p:txBody>
          <a:bodyPr>
            <a:normAutofit/>
          </a:bodyPr>
          <a:lstStyle/>
          <a:p>
            <a:r>
              <a:rPr lang="en-US" dirty="0"/>
              <a:t>Nature Improves Mental, Physical &amp; Emotional Health Articles</a:t>
            </a:r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53B8-FC97-D84C-E083-6BA543B9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Journaling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4F1D7-5A30-DED8-12E8-620651FE7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5128" y="2314282"/>
            <a:ext cx="9599514" cy="2947386"/>
          </a:xfrm>
        </p:spPr>
        <p:txBody>
          <a:bodyPr/>
          <a:lstStyle/>
          <a:p>
            <a:r>
              <a:rPr lang="en-US" sz="1800" i="1" dirty="0"/>
              <a:t>Keeping a Nature Journal </a:t>
            </a:r>
            <a:r>
              <a:rPr lang="en-US" sz="1800" dirty="0"/>
              <a:t>– book by Clare Walker Leslie</a:t>
            </a:r>
          </a:p>
          <a:p>
            <a:r>
              <a:rPr lang="en-US" sz="1800" i="1" dirty="0"/>
              <a:t>How to Teach Nature Journaling </a:t>
            </a:r>
            <a:r>
              <a:rPr lang="en-US" sz="1800" dirty="0"/>
              <a:t>– book by John Muir Laws</a:t>
            </a:r>
          </a:p>
          <a:p>
            <a:r>
              <a:rPr lang="en-US" sz="1800" i="1" dirty="0"/>
              <a:t>The Nature Connection </a:t>
            </a:r>
            <a:r>
              <a:rPr lang="en-US" sz="1800" dirty="0"/>
              <a:t>– book by Clare Walker Leslie</a:t>
            </a:r>
          </a:p>
          <a:p>
            <a:r>
              <a:rPr lang="en-US" sz="1800" i="1" dirty="0"/>
              <a:t>Journal Sparks </a:t>
            </a:r>
            <a:r>
              <a:rPr lang="en-US" sz="1800" dirty="0"/>
              <a:t>– book by Emily </a:t>
            </a:r>
            <a:r>
              <a:rPr lang="en-US" sz="1800" dirty="0" err="1"/>
              <a:t>Neuburger</a:t>
            </a:r>
            <a:endParaRPr lang="en-US" sz="1800" dirty="0"/>
          </a:p>
          <a:p>
            <a:r>
              <a:rPr lang="en-US" sz="1800" dirty="0"/>
              <a:t>Nature Journaling videos by John Muir Laws: </a:t>
            </a:r>
            <a:r>
              <a:rPr lang="en-US" sz="1800" dirty="0">
                <a:hlinkClick r:id="rId2"/>
              </a:rPr>
              <a:t>https://johnmuirlaws.com/the-nature-journal-connection/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E3D09D-01EA-A6B0-0FC7-D40469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4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1038"/>
            <a:ext cx="11430000" cy="1107953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Thank you for being here!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42B353-EB1E-AA5E-2688-C2DA592EC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 b="-1"/>
          <a:stretch/>
        </p:blipFill>
        <p:spPr bwMode="auto">
          <a:xfrm>
            <a:off x="838200" y="2628461"/>
            <a:ext cx="5181600" cy="35485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066" y="2628461"/>
            <a:ext cx="5016574" cy="354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would you like to use nature journaling in your own life?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Jan Wellik, EdD​</a:t>
            </a:r>
          </a:p>
          <a:p>
            <a:pPr marL="0" indent="0">
              <a:buNone/>
            </a:pPr>
            <a:r>
              <a:rPr lang="en-US" dirty="0"/>
              <a:t>natureartexpression@gmail.com</a:t>
            </a:r>
          </a:p>
          <a:p>
            <a:pPr marL="0" indent="0">
              <a:buNone/>
            </a:pPr>
            <a:r>
              <a:rPr lang="en-US" dirty="0"/>
              <a:t>www.EcoExpressions.org</a:t>
            </a:r>
          </a:p>
        </p:txBody>
      </p:sp>
      <p:sp>
        <p:nvSpPr>
          <p:cNvPr id="3081" name="Slide Number Placeholder 5">
            <a:extLst>
              <a:ext uri="{FF2B5EF4-FFF2-40B4-BE49-F238E27FC236}">
                <a16:creationId xmlns:a16="http://schemas.microsoft.com/office/drawing/2014/main" id="{4D2133C8-1EF6-A082-E001-D5857E46E6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Calibri Light"/>
              </a:rPr>
              <a:t>Overview: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Eco Expressions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Nature Journaling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Forest Bathing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Nature is Healing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1" y="2752078"/>
            <a:ext cx="8705088" cy="20773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hlinkClick r:id="rId2"/>
              </a:rPr>
              <a:t>www.EcoExpressions.org</a:t>
            </a:r>
            <a:br>
              <a:rPr lang="en-US" sz="2200" dirty="0"/>
            </a:br>
            <a:br>
              <a:rPr lang="en-US" sz="2200" dirty="0"/>
            </a:br>
            <a:r>
              <a:rPr lang="en-US" sz="2400" dirty="0"/>
              <a:t>Wild Fridays: Nature &amp; Art Play</a:t>
            </a:r>
            <a:br>
              <a:rPr lang="en-US" sz="2400" dirty="0"/>
            </a:br>
            <a:r>
              <a:rPr lang="en-US" sz="2400" dirty="0"/>
              <a:t>Summer Camps</a:t>
            </a:r>
            <a:br>
              <a:rPr lang="en-US" sz="2400" dirty="0"/>
            </a:br>
            <a:r>
              <a:rPr lang="en-US" sz="2400" dirty="0"/>
              <a:t>Mindfulness Club</a:t>
            </a:r>
            <a:br>
              <a:rPr lang="en-US" sz="2400" dirty="0"/>
            </a:br>
            <a:r>
              <a:rPr lang="en-US" sz="2400" dirty="0"/>
              <a:t>Nature Journaling workshops &amp; retreats for adults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99BD44-62F0-A414-2397-9DA044243D9B}"/>
              </a:ext>
            </a:extLst>
          </p:cNvPr>
          <p:cNvSpPr txBox="1">
            <a:spLocks/>
          </p:cNvSpPr>
          <p:nvPr/>
        </p:nvSpPr>
        <p:spPr>
          <a:xfrm>
            <a:off x="1038258" y="2015231"/>
            <a:ext cx="6571582" cy="736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Eco Expressions, LLC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C513A73-BBD5-1548-9144-4030BBC0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1886425"/>
            <a:ext cx="3085149" cy="30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Nature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421" y="2583403"/>
            <a:ext cx="4509857" cy="36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Eco Expressions originated in 2004 in San Diego, Calif. to combine the healing powers of nature and writing to inspire positive change.</a:t>
            </a:r>
          </a:p>
          <a:p>
            <a:pPr marL="0" indent="0">
              <a:buNone/>
            </a:pPr>
            <a:endParaRPr lang="en-US" sz="2200" i="1" dirty="0">
              <a:solidFill>
                <a:schemeClr val="tx1"/>
              </a:solidFill>
              <a:latin typeface="+mj-lt"/>
            </a:endParaRPr>
          </a:p>
          <a:p>
            <a:r>
              <a:rPr lang="en-US" sz="2200" i="1" dirty="0">
                <a:solidFill>
                  <a:schemeClr val="tx1"/>
                </a:solidFill>
                <a:latin typeface="+mj-lt"/>
              </a:rPr>
              <a:t>Nature Writing Field Guide for Teachers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by Jan Wellik, 2008</a:t>
            </a:r>
          </a:p>
          <a:p>
            <a:r>
              <a:rPr lang="en-US" sz="2200" i="1" dirty="0">
                <a:solidFill>
                  <a:schemeClr val="tx1"/>
                </a:solidFill>
                <a:latin typeface="+mj-lt"/>
              </a:rPr>
              <a:t>Embodied Nature: Poetry Collection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by Jan Wellik, 2019</a:t>
            </a:r>
          </a:p>
          <a:p>
            <a:endParaRPr lang="en-US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2EE88B-0167-D6B1-9D85-31338AF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520" y="2708360"/>
            <a:ext cx="2368624" cy="35485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E307CD-5968-F7F4-5812-1C46168F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78" y="2708360"/>
            <a:ext cx="2314043" cy="34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878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Nature Journaling with Kids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72F857-0535-B71C-913A-ED90631425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" y="2614605"/>
            <a:ext cx="5655805" cy="34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E739BE-DB66-F3C5-9944-7E888598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4605"/>
            <a:ext cx="5938521" cy="34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8C941A-5D90-C618-6776-EDB0FAA4C368}"/>
              </a:ext>
            </a:extLst>
          </p:cNvPr>
          <p:cNvSpPr txBox="1"/>
          <p:nvPr/>
        </p:nvSpPr>
        <p:spPr>
          <a:xfrm>
            <a:off x="838200" y="6157310"/>
            <a:ext cx="508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Wild Friday – Goose Island, Stoddard, WI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35FDB-F8DF-5FB2-D9C0-B5541C025508}"/>
              </a:ext>
            </a:extLst>
          </p:cNvPr>
          <p:cNvSpPr txBox="1"/>
          <p:nvPr/>
        </p:nvSpPr>
        <p:spPr>
          <a:xfrm>
            <a:off x="6525087" y="6171684"/>
            <a:ext cx="508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Wild Friday – Hass tract, Easter Rd. La Crosse, WI</a:t>
            </a:r>
          </a:p>
        </p:txBody>
      </p:sp>
    </p:spTree>
    <p:extLst>
      <p:ext uri="{BB962C8B-B14F-4D97-AF65-F5344CB8AC3E}">
        <p14:creationId xmlns:p14="http://schemas.microsoft.com/office/powerpoint/2010/main" val="217862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878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Nature Journaling with College Students</a:t>
            </a: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9B3A5F2E-C55A-26BB-D25F-8791A1A577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303448"/>
            <a:ext cx="5407854" cy="3873515"/>
          </a:xfr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B55DF-71D9-2D0D-5FCA-5D95D3829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7100" y="6249352"/>
            <a:ext cx="5257800" cy="579120"/>
          </a:xfrm>
        </p:spPr>
        <p:txBody>
          <a:bodyPr>
            <a:normAutofit fontScale="92500"/>
          </a:bodyPr>
          <a:lstStyle/>
          <a:p>
            <a:r>
              <a:rPr lang="en-US" dirty="0"/>
              <a:t>UW-La Crosse students – ENV 101</a:t>
            </a:r>
          </a:p>
        </p:txBody>
      </p:sp>
      <p:pic>
        <p:nvPicPr>
          <p:cNvPr id="16" name="Picture 15" descr="A group of people sitting on a bench by a lake&#10;&#10;Description automatically generated with low confidence">
            <a:extLst>
              <a:ext uri="{FF2B5EF4-FFF2-40B4-BE49-F238E27FC236}">
                <a16:creationId xmlns:a16="http://schemas.microsoft.com/office/drawing/2014/main" id="{2584B137-A2C5-418E-CA7F-2A92EB813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166" y="2303448"/>
            <a:ext cx="6628834" cy="38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Wild Fridays: Nature &amp; Art Every Season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C3CF7B0-DA50-3A42-DE3F-608D666B84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15214" b="-1"/>
          <a:stretch/>
        </p:blipFill>
        <p:spPr bwMode="auto">
          <a:xfrm>
            <a:off x="838200" y="2628461"/>
            <a:ext cx="5181600" cy="35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8F2738-1ED6-C590-8DB2-1785F82D81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0" r="-1" b="19128"/>
          <a:stretch/>
        </p:blipFill>
        <p:spPr bwMode="auto">
          <a:xfrm>
            <a:off x="6172202" y="2628461"/>
            <a:ext cx="5181600" cy="35485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7BD03D-9502-7E6C-9085-CEB9DEF11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Nature Art Activities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2FC2F5-8D91-36A1-A001-E362DB05B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 b="-1"/>
          <a:stretch/>
        </p:blipFill>
        <p:spPr bwMode="auto">
          <a:xfrm>
            <a:off x="289561" y="2628461"/>
            <a:ext cx="5410199" cy="35485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063EC7-CF29-6A65-8245-881BE558B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2449" y="3672894"/>
            <a:ext cx="580560" cy="166078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F46FE7D-C320-758D-B18E-E4C7F00D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8461"/>
            <a:ext cx="5809487" cy="35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D4C33-515E-7CB9-597A-28EC070E745E}"/>
              </a:ext>
            </a:extLst>
          </p:cNvPr>
          <p:cNvSpPr txBox="1"/>
          <p:nvPr/>
        </p:nvSpPr>
        <p:spPr>
          <a:xfrm>
            <a:off x="470516" y="6292334"/>
            <a:ext cx="514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Mindfulness Club – Halfway Creek Park, Holmen, WI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3D821-4250-079C-2933-F11687B1EB3A}"/>
              </a:ext>
            </a:extLst>
          </p:cNvPr>
          <p:cNvSpPr txBox="1"/>
          <p:nvPr/>
        </p:nvSpPr>
        <p:spPr>
          <a:xfrm flipH="1">
            <a:off x="6890817" y="6292334"/>
            <a:ext cx="421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Wild Friday – La Crosse River Conservancy</a:t>
            </a:r>
          </a:p>
        </p:txBody>
      </p:sp>
    </p:spTree>
    <p:extLst>
      <p:ext uri="{BB962C8B-B14F-4D97-AF65-F5344CB8AC3E}">
        <p14:creationId xmlns:p14="http://schemas.microsoft.com/office/powerpoint/2010/main" val="137804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074198"/>
            <a:ext cx="8695944" cy="994299"/>
          </a:xfrm>
        </p:spPr>
        <p:txBody>
          <a:bodyPr>
            <a:normAutofit fontScale="90000"/>
          </a:bodyPr>
          <a:lstStyle/>
          <a:p>
            <a:r>
              <a:rPr lang="en-US" dirty="0"/>
              <a:t>Nature Journaling with John Muir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03253"/>
            <a:ext cx="7744968" cy="2810285"/>
          </a:xfrm>
        </p:spPr>
        <p:txBody>
          <a:bodyPr>
            <a:normAutofit/>
          </a:bodyPr>
          <a:lstStyle/>
          <a:p>
            <a:r>
              <a:rPr lang="en-US" dirty="0"/>
              <a:t>Check out his videos for nature journaling techniques. </a:t>
            </a:r>
          </a:p>
          <a:p>
            <a:endParaRPr lang="en-US" dirty="0"/>
          </a:p>
          <a:p>
            <a:r>
              <a:rPr lang="en-US" dirty="0"/>
              <a:t>Let’s try Zoom In/ Zoom Out:</a:t>
            </a:r>
          </a:p>
          <a:p>
            <a:r>
              <a:rPr lang="en-US" dirty="0">
                <a:hlinkClick r:id="rId2"/>
              </a:rPr>
              <a:t>https://johnmuirlaws.com/njc-episode-4-zoom-in-zoom-out/</a:t>
            </a:r>
            <a:endParaRPr lang="en-US" dirty="0"/>
          </a:p>
          <a:p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8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{99F536D9-7C6C-4C67-B312-2EFF8DE2FD29}tf56410444_win32</Template>
  <TotalTime>1670</TotalTime>
  <Words>838</Words>
  <Application>Microsoft Office PowerPoint</Application>
  <PresentationFormat>Widescreen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Wingdings</vt:lpstr>
      <vt:lpstr>Office Theme</vt:lpstr>
      <vt:lpstr>Nature Journaling is a…</vt:lpstr>
      <vt:lpstr>Overview:</vt:lpstr>
      <vt:lpstr>www.EcoExpressions.org  Wild Fridays: Nature &amp; Art Play Summer Camps Mindfulness Club Nature Journaling workshops &amp; retreats for adults</vt:lpstr>
      <vt:lpstr>Nature Journaling</vt:lpstr>
      <vt:lpstr>Nature Journaling with Kids</vt:lpstr>
      <vt:lpstr>Nature Journaling with College Students</vt:lpstr>
      <vt:lpstr>Wild Fridays: Nature &amp; Art Every Season</vt:lpstr>
      <vt:lpstr>Nature Art Activities</vt:lpstr>
      <vt:lpstr>Nature Journaling with John Muir Laws</vt:lpstr>
      <vt:lpstr>Nature Journaling Prompt</vt:lpstr>
      <vt:lpstr>Zoom Out Watercolor Painting</vt:lpstr>
      <vt:lpstr>PowerPoint Presentation</vt:lpstr>
      <vt:lpstr>Nature Nurtures Healing</vt:lpstr>
      <vt:lpstr>Nature Journaling Resources</vt:lpstr>
      <vt:lpstr>Thank you for being here!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Art  as a Healing Tool</dc:title>
  <dc:creator>Jan Wellik</dc:creator>
  <cp:lastModifiedBy>Jan Wellik</cp:lastModifiedBy>
  <cp:revision>40</cp:revision>
  <dcterms:created xsi:type="dcterms:W3CDTF">2022-12-10T16:46:12Z</dcterms:created>
  <dcterms:modified xsi:type="dcterms:W3CDTF">2024-02-23T20:50:17Z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